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4"/>
    <p:sldMasterId id="2147483710" r:id="rId5"/>
  </p:sldMasterIdLst>
  <p:notesMasterIdLst>
    <p:notesMasterId r:id="rId16"/>
  </p:notesMasterIdLst>
  <p:sldIdLst>
    <p:sldId id="256" r:id="rId6"/>
    <p:sldId id="300" r:id="rId7"/>
    <p:sldId id="293" r:id="rId8"/>
    <p:sldId id="303" r:id="rId9"/>
    <p:sldId id="305" r:id="rId10"/>
    <p:sldId id="307" r:id="rId11"/>
    <p:sldId id="308" r:id="rId12"/>
    <p:sldId id="309" r:id="rId13"/>
    <p:sldId id="306" r:id="rId14"/>
    <p:sldId id="290" r:id="rId15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6727" autoAdjust="0"/>
  </p:normalViewPr>
  <p:slideViewPr>
    <p:cSldViewPr snapToGrid="0">
      <p:cViewPr varScale="1">
        <p:scale>
          <a:sx n="127" d="100"/>
          <a:sy n="127" d="100"/>
        </p:scale>
        <p:origin x="63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3E89B-B68D-4F36-9D15-FD6F8B51EFA1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40D4F-3648-45B3-98F2-4454C8E95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08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D40D4F-3648-45B3-98F2-4454C8E95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2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178893" cy="1357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6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688" cy="40687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0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59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178893" cy="1357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1"/>
            <a:ext cx="272127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197723" cy="1365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197723" cy="136551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2"/>
            <a:ext cx="2602159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7" y="586111"/>
            <a:ext cx="2626664" cy="112165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104900" cy="4953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20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688" cy="40687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0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59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9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86112"/>
            <a:ext cx="2752482" cy="117538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52566"/>
            <a:ext cx="1104900" cy="4953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" charset="0"/>
                <a:ea typeface="GT Walsheim" charset="0"/>
                <a:cs typeface="GT Walsheim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21818"/>
            <a:ext cx="11049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2" r:id="rId16"/>
    <p:sldLayoutId id="2147483733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63004" y="518720"/>
            <a:ext cx="1104900" cy="495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" charset="0"/>
                <a:ea typeface="GT Walsheim" charset="0"/>
                <a:cs typeface="GT Walshei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0" r:id="rId16"/>
    <p:sldLayoutId id="2147483731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" charset="0"/>
          <a:ea typeface="GT Walsheim" charset="0"/>
          <a:cs typeface="GT Walsheim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ud_computing" TargetMode="External"/><Relationship Id="rId2" Type="http://schemas.openxmlformats.org/officeDocument/2006/relationships/hyperlink" Target="https://en.wikipedia.org/wiki/Edge_computing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www.youtube.com/watch?v=3hScMLH7B4o&amp;ab_channel=IDGTECHtalk" TargetMode="External"/><Relationship Id="rId4" Type="http://schemas.openxmlformats.org/officeDocument/2006/relationships/hyperlink" Target="https://phoenixnap.com/blog/edge-computing-vs-cloud-comput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Edge Computing vs Cloud Computing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1675" y="3176902"/>
            <a:ext cx="9944554" cy="326122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https://en.wikipedia.org/wiki/Edge_computing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https://en.wikipedia.org/wiki/Cloud_computing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https://phoenixnap.com/blog/edge-computing-vs-cloud-computing</a:t>
            </a:r>
            <a:endParaRPr lang="en-US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https://www.youtube.com/watch?v=3hScMLH7B4o&amp;ab_channel=IDGTECHtalk</a:t>
            </a:r>
            <a:r>
              <a:rPr lang="en-US" dirty="0"/>
              <a:t> What is edge computing?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57411" y="1831026"/>
            <a:ext cx="5396345" cy="83312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7890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Computing</a:t>
            </a:r>
          </a:p>
        </p:txBody>
      </p:sp>
      <p:pic>
        <p:nvPicPr>
          <p:cNvPr id="5" name="Picture 4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B893587-3D7C-4FB5-9720-961150F39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2" b="24578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64201" y="4669978"/>
            <a:ext cx="5692774" cy="11737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Cloud computing is the on-demand availability of computer system resources, especially data storage (cloud storage) and computing power, without direct active management by the user.</a:t>
            </a:r>
          </a:p>
        </p:txBody>
      </p:sp>
    </p:spTree>
    <p:extLst>
      <p:ext uri="{BB962C8B-B14F-4D97-AF65-F5344CB8AC3E}">
        <p14:creationId xmlns:p14="http://schemas.microsoft.com/office/powerpoint/2010/main" val="182871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+mn-lt"/>
                <a:ea typeface="+mn-ea"/>
                <a:cs typeface="+mn-cs"/>
              </a:rPr>
              <a:t>Edge computing brings data storage and compute power closer to the device or data source where it’s most needed. Information is not processed on the cloud; instead, the cloud comes to you – the data is distributed on decentralized data centers (nodes).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1E5DCD-8BEC-4679-B6FC-3AAF67A9E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379230"/>
            <a:ext cx="4737650" cy="41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873343" cy="3597450"/>
          </a:xfrm>
        </p:spPr>
        <p:txBody>
          <a:bodyPr/>
          <a:lstStyle/>
          <a:p>
            <a:r>
              <a:rPr lang="en-US" dirty="0"/>
              <a:t>	       Cloud computing				         Edge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FC05D-AD4D-4655-BFF7-2394C4FF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982" y="2906209"/>
            <a:ext cx="5459970" cy="327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7CEE4-E37C-46E1-AD1E-FE51D7A37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1" y="2906209"/>
            <a:ext cx="5578929" cy="32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8201" y="2512405"/>
            <a:ext cx="4507522" cy="3597450"/>
          </a:xfrm>
        </p:spPr>
        <p:txBody>
          <a:bodyPr/>
          <a:lstStyle/>
          <a:p>
            <a:r>
              <a:rPr lang="en-US" dirty="0"/>
              <a:t>Advantages of Edge Computing: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Files can be kept locally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Gives control over sensitive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CA310-EE86-420F-84AA-75CC9F236A0B}"/>
              </a:ext>
            </a:extLst>
          </p:cNvPr>
          <p:cNvSpPr txBox="1"/>
          <p:nvPr/>
        </p:nvSpPr>
        <p:spPr>
          <a:xfrm>
            <a:off x="6330462" y="2512405"/>
            <a:ext cx="4507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Advantages of Cloud Computing: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need to invest in securing local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Allows storage of large amounts of data with no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Easy to deploy on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76133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599"/>
            <a:ext cx="6158711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Benefits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37035" y="2194101"/>
            <a:ext cx="6110072" cy="3361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+mn-lt"/>
                <a:ea typeface="+mn-ea"/>
                <a:cs typeface="+mn-cs"/>
              </a:rPr>
              <a:t>There are lots of key benefits to Edge Computing: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Reduced latency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Security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Scalability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Versatility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Graphic 4" descr="Stopwatch with solid fill">
            <a:extLst>
              <a:ext uri="{FF2B5EF4-FFF2-40B4-BE49-F238E27FC236}">
                <a16:creationId xmlns:a16="http://schemas.microsoft.com/office/drawing/2014/main" id="{A932B2C6-49F0-4600-BAF7-94527E3D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393" y="1541732"/>
            <a:ext cx="1730339" cy="1730339"/>
          </a:xfrm>
          <a:prstGeom prst="rect">
            <a:avLst/>
          </a:prstGeom>
        </p:spPr>
      </p:pic>
      <p:pic>
        <p:nvPicPr>
          <p:cNvPr id="7" name="Graphic 6" descr="Key with solid fill">
            <a:extLst>
              <a:ext uri="{FF2B5EF4-FFF2-40B4-BE49-F238E27FC236}">
                <a16:creationId xmlns:a16="http://schemas.microsoft.com/office/drawing/2014/main" id="{D3F5957C-272B-491D-9EA8-042B5252E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5465" y="1541732"/>
            <a:ext cx="1730339" cy="1730339"/>
          </a:xfrm>
          <a:prstGeom prst="rect">
            <a:avLst/>
          </a:prstGeom>
        </p:spPr>
      </p:pic>
      <p:pic>
        <p:nvPicPr>
          <p:cNvPr id="9" name="Graphic 8" descr="Arrow Up with solid fill">
            <a:extLst>
              <a:ext uri="{FF2B5EF4-FFF2-40B4-BE49-F238E27FC236}">
                <a16:creationId xmlns:a16="http://schemas.microsoft.com/office/drawing/2014/main" id="{6483BA2C-7AF7-47E4-9310-3ABF9DBA6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3392" y="3579515"/>
            <a:ext cx="1730339" cy="1730339"/>
          </a:xfrm>
          <a:prstGeom prst="rect">
            <a:avLst/>
          </a:prstGeom>
        </p:spPr>
      </p:pic>
      <p:pic>
        <p:nvPicPr>
          <p:cNvPr id="11" name="Graphic 10" descr="Pocket knife with solid fill">
            <a:extLst>
              <a:ext uri="{FF2B5EF4-FFF2-40B4-BE49-F238E27FC236}">
                <a16:creationId xmlns:a16="http://schemas.microsoft.com/office/drawing/2014/main" id="{31340AB4-A2D3-440C-A4CA-51F7D81C0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5465" y="3579515"/>
            <a:ext cx="1730339" cy="173033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599"/>
            <a:ext cx="6158711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37035" y="2194101"/>
            <a:ext cx="6110072" cy="3361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latin typeface="+mn-lt"/>
                <a:ea typeface="+mn-ea"/>
                <a:cs typeface="+mn-cs"/>
              </a:rPr>
              <a:t>Despite all these advantages, cloud computing is not near to being perfect: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  <a:cs typeface="+mn-cs"/>
              </a:rPr>
              <a:t>Power supply 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Space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Maintenance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Safety</a:t>
            </a:r>
          </a:p>
        </p:txBody>
      </p:sp>
      <p:pic>
        <p:nvPicPr>
          <p:cNvPr id="5" name="Graphic 4" descr="Empty battery with solid fill">
            <a:extLst>
              <a:ext uri="{FF2B5EF4-FFF2-40B4-BE49-F238E27FC236}">
                <a16:creationId xmlns:a16="http://schemas.microsoft.com/office/drawing/2014/main" id="{3A43BA1E-E0BD-4618-B702-014258BCA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393" y="1541732"/>
            <a:ext cx="1730339" cy="1730339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CBA23566-5628-4B28-A71B-52DBE2745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5465" y="1541732"/>
            <a:ext cx="1730339" cy="1730339"/>
          </a:xfrm>
          <a:prstGeom prst="rect">
            <a:avLst/>
          </a:prstGeom>
        </p:spPr>
      </p:pic>
      <p:pic>
        <p:nvPicPr>
          <p:cNvPr id="9" name="Graphic 8" descr="Wrench with solid fill">
            <a:extLst>
              <a:ext uri="{FF2B5EF4-FFF2-40B4-BE49-F238E27FC236}">
                <a16:creationId xmlns:a16="http://schemas.microsoft.com/office/drawing/2014/main" id="{704FA58C-D66D-474B-90D1-4A2C95234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3392" y="3579515"/>
            <a:ext cx="1730339" cy="1730339"/>
          </a:xfrm>
          <a:prstGeom prst="rect">
            <a:avLst/>
          </a:prstGeom>
        </p:spPr>
      </p:pic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727F6D7D-F276-47BF-A22F-5D418695D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5465" y="3579515"/>
            <a:ext cx="1730339" cy="173033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 Uses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Edge computing can be very useful in a variety of industries: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Self-driving </a:t>
            </a:r>
            <a:r>
              <a:rPr lang="en-US" dirty="0"/>
              <a:t>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Healthcare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Manufacturing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“Smart” product</a:t>
            </a:r>
          </a:p>
        </p:txBody>
      </p:sp>
    </p:spTree>
    <p:extLst>
      <p:ext uri="{BB962C8B-B14F-4D97-AF65-F5344CB8AC3E}">
        <p14:creationId xmlns:p14="http://schemas.microsoft.com/office/powerpoint/2010/main" val="194123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1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474757"/>
            <a:ext cx="3734698" cy="3210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or Edge?</a:t>
            </a:r>
          </a:p>
        </p:txBody>
      </p:sp>
      <p:grpSp>
        <p:nvGrpSpPr>
          <p:cNvPr id="46" name="Group 18">
            <a:extLst>
              <a:ext uri="{FF2B5EF4-FFF2-40B4-BE49-F238E27FC236}">
                <a16:creationId xmlns:a16="http://schemas.microsoft.com/office/drawing/2014/main" id="{BEB2E44E-30A6-416E-A45D-B1E3286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414016"/>
            <a:ext cx="232963" cy="1340860"/>
            <a:chOff x="56167" y="2050133"/>
            <a:chExt cx="232963" cy="1340860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FC3F1FAE-BAA2-4238-87B4-F57CD6E0D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9">
              <a:extLst>
                <a:ext uri="{FF2B5EF4-FFF2-40B4-BE49-F238E27FC236}">
                  <a16:creationId xmlns:a16="http://schemas.microsoft.com/office/drawing/2014/main" id="{089CF776-26E3-443A-9B0A-EBD6CE7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1F6F9BAB-A8A1-4A62-86FC-5B3157A6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59">
              <a:extLst>
                <a:ext uri="{FF2B5EF4-FFF2-40B4-BE49-F238E27FC236}">
                  <a16:creationId xmlns:a16="http://schemas.microsoft.com/office/drawing/2014/main" id="{7A2B6B81-FF9A-43F6-A1AE-917DAA4B0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49817315-151B-4CB1-A230-5A36AF7F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6CC335AB-9541-4183-93A8-9687D50AB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ED940D30-BF06-4C7A-8790-F0D99824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59">
              <a:extLst>
                <a:ext uri="{FF2B5EF4-FFF2-40B4-BE49-F238E27FC236}">
                  <a16:creationId xmlns:a16="http://schemas.microsoft.com/office/drawing/2014/main" id="{A52173BB-5BB4-4AB9-AC66-79CF7406D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CD8A6114-D58C-4BB6-9AFE-064C927F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B4E88F94-25A1-4836-8BB3-4271B636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25A83C54-E0E4-4E8A-9EE6-C17D2641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0675818B-7A46-4DED-BBFC-4697A4C0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AF3B1214-DA5A-4076-BE6B-3D9D3ECC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9E008EA5-BFDE-4E41-A137-7528BC70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46544C80-52A4-45E4-BFA9-EF2DF349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9">
              <a:extLst>
                <a:ext uri="{FF2B5EF4-FFF2-40B4-BE49-F238E27FC236}">
                  <a16:creationId xmlns:a16="http://schemas.microsoft.com/office/drawing/2014/main" id="{905E3B05-2EB1-44FB-ADE8-F4CD5217A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02542866-00BE-41E8-955D-E3B4E6E03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ADC9572A-D4F6-4C5A-B2C8-C00E855CB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BF83543-D986-4CD0-A24E-9802847B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9">
              <a:extLst>
                <a:ext uri="{FF2B5EF4-FFF2-40B4-BE49-F238E27FC236}">
                  <a16:creationId xmlns:a16="http://schemas.microsoft.com/office/drawing/2014/main" id="{15E8B8C4-D90E-4DC6-BA2D-D21C3331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4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4472"/>
            <a:ext cx="5291468" cy="1490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AB16EEE-73DB-4939-97E8-6A59D60E7D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68" y="576448"/>
            <a:ext cx="6251468" cy="5173089"/>
          </a:xfrm>
          <a:prstGeom prst="rect">
            <a:avLst/>
          </a:prstGeom>
        </p:spPr>
      </p:pic>
      <p:sp>
        <p:nvSpPr>
          <p:cNvPr id="58" name="Rectangle 4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75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F7937E0E3A184A909A9F9A30556347" ma:contentTypeVersion="8" ma:contentTypeDescription="Create a new document." ma:contentTypeScope="" ma:versionID="d6ccd705f5720d636d66deb2ec420905">
  <xsd:schema xmlns:xsd="http://www.w3.org/2001/XMLSchema" xmlns:xs="http://www.w3.org/2001/XMLSchema" xmlns:p="http://schemas.microsoft.com/office/2006/metadata/properties" xmlns:ns2="989de023-7c9e-4e91-ab15-32fbacb015d2" targetNamespace="http://schemas.microsoft.com/office/2006/metadata/properties" ma:root="true" ma:fieldsID="007e81a4b36dadde69d7f36c7a397247" ns2:_="">
    <xsd:import namespace="989de023-7c9e-4e91-ab15-32fbacb015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de023-7c9e-4e91-ab15-32fbacb01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7AED33-021F-42AB-A11C-8C07620F7FB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24C499-07D9-4CBE-89CD-9381E9AFE2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899496-C277-44D7-AEC6-7B54AF03AE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9de023-7c9e-4e91-ab15-32fbacb01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269</Words>
  <Application>Microsoft Office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GT Walsheim</vt:lpstr>
      <vt:lpstr>Custom Design</vt:lpstr>
      <vt:lpstr>1_Custom Design</vt:lpstr>
      <vt:lpstr>Edge Computing vs Cloud Computing</vt:lpstr>
      <vt:lpstr>Cloud Computing</vt:lpstr>
      <vt:lpstr>Edge Computing</vt:lpstr>
      <vt:lpstr>Differences</vt:lpstr>
      <vt:lpstr>Advantages</vt:lpstr>
      <vt:lpstr>Benefits</vt:lpstr>
      <vt:lpstr>Challenges</vt:lpstr>
      <vt:lpstr>Edge Computing Uses</vt:lpstr>
      <vt:lpstr>Cloud or Edge?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 Computing vs Cloud Computing</dc:title>
  <dc:creator>Danielius Rėkus</dc:creator>
  <cp:lastModifiedBy>Danielius Rėkus</cp:lastModifiedBy>
  <cp:revision>5</cp:revision>
  <dcterms:created xsi:type="dcterms:W3CDTF">2021-02-25T18:30:41Z</dcterms:created>
  <dcterms:modified xsi:type="dcterms:W3CDTF">2021-02-26T09:38:58Z</dcterms:modified>
</cp:coreProperties>
</file>